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BC00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Helvetica Neue Light"/>
        <a:ea typeface="Helvetica Neue Light"/>
        <a:cs typeface="Helvetica Neue Light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BC00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4ED"/>
          </a:solidFill>
        </a:fill>
      </a:tcStyle>
    </a:wholeTbl>
    <a:band2H>
      <a:tcTxStyle b="def" i="def"/>
      <a:tcStyle>
        <a:tcBdr/>
        <a:fill>
          <a:solidFill>
            <a:srgbClr val="E6EBF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BC00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BC00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BC00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3E6FF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BC00FF"/>
              </a:solidFill>
              <a:prstDash val="solid"/>
              <a:round/>
            </a:ln>
          </a:top>
          <a:bottom>
            <a:ln w="254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C00FF"/>
              </a:solidFill>
              <a:prstDash val="solid"/>
              <a:round/>
            </a:ln>
          </a:top>
          <a:bottom>
            <a:ln w="254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BC00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CAFF"/>
          </a:solidFill>
        </a:fill>
      </a:tcStyle>
    </a:wholeTbl>
    <a:band2H>
      <a:tcTxStyle b="def" i="def"/>
      <a:tcStyle>
        <a:tcBdr/>
        <a:fill>
          <a:solidFill>
            <a:srgbClr val="F3E6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BC00FF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BC00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BC00F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3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850900" y="1270000"/>
            <a:ext cx="113030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850900" y="4864100"/>
            <a:ext cx="11303000" cy="1574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1pPr>
            <a:lvl2pPr marL="740833" indent="-296333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2pPr>
            <a:lvl3pPr marL="1185333" indent="-296333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3pPr>
            <a:lvl4pPr marL="1629833" indent="-296333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4pPr>
            <a:lvl5pPr marL="2074333" indent="-296333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“Type a quote here.”"/>
          <p:cNvSpPr txBox="1"/>
          <p:nvPr>
            <p:ph type="body" sz="quarter" idx="13"/>
          </p:nvPr>
        </p:nvSpPr>
        <p:spPr>
          <a:xfrm>
            <a:off x="1270000" y="4267200"/>
            <a:ext cx="10464800" cy="6477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</a:defRPr>
            </a:pP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825500" y="914400"/>
            <a:ext cx="11341100" cy="574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787400" y="6807200"/>
            <a:ext cx="11430000" cy="1219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mage"/>
          <p:cNvSpPr/>
          <p:nvPr>
            <p:ph type="pic" sz="half" idx="13"/>
          </p:nvPr>
        </p:nvSpPr>
        <p:spPr>
          <a:xfrm>
            <a:off x="7200900" y="1257300"/>
            <a:ext cx="5016500" cy="721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8" name="Title Text"/>
          <p:cNvSpPr txBox="1"/>
          <p:nvPr>
            <p:ph type="title"/>
          </p:nvPr>
        </p:nvSpPr>
        <p:spPr>
          <a:xfrm>
            <a:off x="787400" y="1384300"/>
            <a:ext cx="56388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quarter" idx="1"/>
          </p:nvPr>
        </p:nvSpPr>
        <p:spPr>
          <a:xfrm>
            <a:off x="787400" y="4876800"/>
            <a:ext cx="5638800" cy="3759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idx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Image"/>
          <p:cNvSpPr/>
          <p:nvPr>
            <p:ph type="pic" sz="half" idx="13"/>
          </p:nvPr>
        </p:nvSpPr>
        <p:spPr>
          <a:xfrm>
            <a:off x="7213600" y="2755900"/>
            <a:ext cx="5016500" cy="571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5" name="Title Text"/>
          <p:cNvSpPr txBox="1"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Body Level One…"/>
          <p:cNvSpPr txBox="1"/>
          <p:nvPr>
            <p:ph type="body" sz="half" idx="1"/>
          </p:nvPr>
        </p:nvSpPr>
        <p:spPr>
          <a:xfrm>
            <a:off x="787400" y="2768600"/>
            <a:ext cx="54229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Image"/>
          <p:cNvSpPr/>
          <p:nvPr>
            <p:ph type="pic" sz="quarter" idx="13"/>
          </p:nvPr>
        </p:nvSpPr>
        <p:spPr>
          <a:xfrm>
            <a:off x="6858000" y="5105400"/>
            <a:ext cx="5321300" cy="33813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Image"/>
          <p:cNvSpPr/>
          <p:nvPr>
            <p:ph type="pic" sz="quarter" idx="14"/>
          </p:nvPr>
        </p:nvSpPr>
        <p:spPr>
          <a:xfrm>
            <a:off x="6858000" y="1270000"/>
            <a:ext cx="5316293" cy="337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half" idx="15"/>
          </p:nvPr>
        </p:nvSpPr>
        <p:spPr>
          <a:xfrm>
            <a:off x="1143000" y="1244600"/>
            <a:ext cx="5219700" cy="721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xfrm>
            <a:off x="12534900" y="9311678"/>
            <a:ext cx="312015" cy="312344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787400" y="1371600"/>
            <a:ext cx="11430000" cy="70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lide Number"/>
          <p:cNvSpPr txBox="1"/>
          <p:nvPr>
            <p:ph type="sldNum" sz="quarter" idx="2"/>
          </p:nvPr>
        </p:nvSpPr>
        <p:spPr>
          <a:xfrm>
            <a:off x="12536221" y="9311678"/>
            <a:ext cx="312015" cy="31234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b="1" sz="1400">
                <a:solidFill>
                  <a:srgbClr val="FFFFFF">
                    <a:alpha val="70000"/>
                  </a:srgbClr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1948462" y="1950720"/>
            <a:ext cx="10403841" cy="661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889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1333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1778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2222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2667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3111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3556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4000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Relationship Id="rId3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Automatic political stance detection"/>
          <p:cNvSpPr txBox="1"/>
          <p:nvPr>
            <p:ph type="ctrTitle"/>
          </p:nvPr>
        </p:nvSpPr>
        <p:spPr>
          <a:xfrm>
            <a:off x="850898" y="1269998"/>
            <a:ext cx="11303003" cy="350520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Automatic political stance detection </a:t>
            </a:r>
          </a:p>
        </p:txBody>
      </p:sp>
      <p:sp>
        <p:nvSpPr>
          <p:cNvPr id="119" name="Freya Hewett, Tim Patzelt, Dominik Pfütze, Henny Sluyter-Gäthje, Simon Untergasser"/>
          <p:cNvSpPr txBox="1"/>
          <p:nvPr>
            <p:ph type="subTitle" sz="quarter" idx="1"/>
          </p:nvPr>
        </p:nvSpPr>
        <p:spPr>
          <a:xfrm>
            <a:off x="850898" y="6117166"/>
            <a:ext cx="11303003" cy="1574802"/>
          </a:xfrm>
          <a:prstGeom prst="rect">
            <a:avLst/>
          </a:prstGeom>
        </p:spPr>
        <p:txBody>
          <a:bodyPr/>
          <a:lstStyle>
            <a:lvl1pPr algn="ctr"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Freya Hewett, Tim Patzelt, Dominik Pfütze, Henny Sluyter-Gäthje, Simon Untergasser</a:t>
            </a:r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xfrm>
            <a:off x="12635076" y="9311677"/>
            <a:ext cx="213158" cy="31234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Motivation"/>
          <p:cNvSpPr txBox="1"/>
          <p:nvPr>
            <p:ph type="title"/>
          </p:nvPr>
        </p:nvSpPr>
        <p:spPr>
          <a:xfrm>
            <a:off x="1393395" y="488156"/>
            <a:ext cx="10243410" cy="167931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Motivation</a:t>
            </a:r>
          </a:p>
        </p:txBody>
      </p:sp>
      <p:pic>
        <p:nvPicPr>
          <p:cNvPr id="12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41315" y="2183842"/>
            <a:ext cx="5356531" cy="68845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125" y="2183842"/>
            <a:ext cx="5581183" cy="6884516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Slide Number"/>
          <p:cNvSpPr txBox="1"/>
          <p:nvPr>
            <p:ph type="sldNum" sz="quarter" idx="2"/>
          </p:nvPr>
        </p:nvSpPr>
        <p:spPr>
          <a:xfrm>
            <a:off x="12635078" y="9311678"/>
            <a:ext cx="213158" cy="31234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ipeline"/>
          <p:cNvSpPr txBox="1"/>
          <p:nvPr>
            <p:ph type="title"/>
          </p:nvPr>
        </p:nvSpPr>
        <p:spPr>
          <a:xfrm>
            <a:off x="787400" y="254000"/>
            <a:ext cx="11156289" cy="186478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Pipeline</a:t>
            </a:r>
          </a:p>
        </p:txBody>
      </p:sp>
      <p:sp>
        <p:nvSpPr>
          <p:cNvPr id="128" name="Oriented torwards Burscher et  al. (2016)"/>
          <p:cNvSpPr txBox="1"/>
          <p:nvPr>
            <p:ph type="body" sz="quarter" idx="1"/>
          </p:nvPr>
        </p:nvSpPr>
        <p:spPr>
          <a:xfrm>
            <a:off x="6754514" y="2264644"/>
            <a:ext cx="6179550" cy="556321"/>
          </a:xfrm>
          <a:prstGeom prst="rect">
            <a:avLst/>
          </a:prstGeom>
        </p:spPr>
        <p:txBody>
          <a:bodyPr/>
          <a:lstStyle>
            <a:lvl1pPr algn="r">
              <a:buBlip>
                <a:blip r:embed="rId2"/>
              </a:buBlip>
              <a:defRPr sz="2500"/>
            </a:lvl1pPr>
          </a:lstStyle>
          <a:p>
            <a:pPr/>
            <a:r>
              <a:t>Oriented torwards Burscher et  al. (2016)</a:t>
            </a:r>
          </a:p>
        </p:txBody>
      </p:sp>
      <p:sp>
        <p:nvSpPr>
          <p:cNvPr id="129" name="Rounded Rectangle"/>
          <p:cNvSpPr/>
          <p:nvPr/>
        </p:nvSpPr>
        <p:spPr>
          <a:xfrm>
            <a:off x="676761" y="5623983"/>
            <a:ext cx="1482776" cy="1270002"/>
          </a:xfrm>
          <a:prstGeom prst="roundRect">
            <a:avLst>
              <a:gd name="adj" fmla="val 15000"/>
            </a:avLst>
          </a:prstGeom>
          <a:ln w="25400">
            <a:solidFill>
              <a:srgbClr val="ACA6A4"/>
            </a:solidFill>
            <a:miter lim="400000"/>
          </a:ln>
          <a:effectLst>
            <a:outerShdw sx="100000" sy="100000" kx="0" ky="0" algn="b" rotWithShape="0" blurRad="25400" dist="38100" dir="2700000">
              <a:srgbClr val="000000">
                <a:alpha val="64999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600">
                <a:solidFill>
                  <a:srgbClr val="FFFFFF"/>
                </a:solidFill>
              </a:defRPr>
            </a:pPr>
          </a:p>
        </p:txBody>
      </p:sp>
      <p:sp>
        <p:nvSpPr>
          <p:cNvPr id="130" name="Rounded Rectangle"/>
          <p:cNvSpPr/>
          <p:nvPr/>
        </p:nvSpPr>
        <p:spPr>
          <a:xfrm>
            <a:off x="2765697" y="5607596"/>
            <a:ext cx="1482777" cy="1795862"/>
          </a:xfrm>
          <a:prstGeom prst="roundRect">
            <a:avLst>
              <a:gd name="adj" fmla="val 12848"/>
            </a:avLst>
          </a:prstGeom>
          <a:ln w="25400">
            <a:solidFill>
              <a:srgbClr val="ACA6A4"/>
            </a:solidFill>
            <a:miter lim="400000"/>
          </a:ln>
          <a:effectLst>
            <a:outerShdw sx="100000" sy="100000" kx="0" ky="0" algn="b" rotWithShape="0" blurRad="25400" dist="38100" dir="2700000">
              <a:srgbClr val="000000">
                <a:alpha val="64999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600">
                <a:solidFill>
                  <a:srgbClr val="FFFFFF"/>
                </a:solidFill>
              </a:defRPr>
            </a:pPr>
          </a:p>
        </p:txBody>
      </p:sp>
      <p:sp>
        <p:nvSpPr>
          <p:cNvPr id="131" name="Rounded Rectangle"/>
          <p:cNvSpPr/>
          <p:nvPr/>
        </p:nvSpPr>
        <p:spPr>
          <a:xfrm>
            <a:off x="4889830" y="5623983"/>
            <a:ext cx="1482776" cy="1270002"/>
          </a:xfrm>
          <a:prstGeom prst="roundRect">
            <a:avLst>
              <a:gd name="adj" fmla="val 15000"/>
            </a:avLst>
          </a:prstGeom>
          <a:ln w="25400">
            <a:solidFill>
              <a:srgbClr val="ACA6A4"/>
            </a:solidFill>
            <a:miter lim="400000"/>
          </a:ln>
          <a:effectLst>
            <a:outerShdw sx="100000" sy="100000" kx="0" ky="0" algn="b" rotWithShape="0" blurRad="25400" dist="38100" dir="2700000">
              <a:srgbClr val="000000">
                <a:alpha val="64999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600">
                <a:solidFill>
                  <a:srgbClr val="FFFFFF"/>
                </a:solidFill>
              </a:defRPr>
            </a:pPr>
          </a:p>
        </p:txBody>
      </p:sp>
      <p:sp>
        <p:nvSpPr>
          <p:cNvPr id="132" name="Rounded Rectangle"/>
          <p:cNvSpPr/>
          <p:nvPr/>
        </p:nvSpPr>
        <p:spPr>
          <a:xfrm>
            <a:off x="2792746" y="8102599"/>
            <a:ext cx="1482776" cy="1270002"/>
          </a:xfrm>
          <a:prstGeom prst="roundRect">
            <a:avLst>
              <a:gd name="adj" fmla="val 15000"/>
            </a:avLst>
          </a:prstGeom>
          <a:ln w="25400">
            <a:solidFill>
              <a:srgbClr val="ACA6A4"/>
            </a:solidFill>
            <a:miter lim="400000"/>
          </a:ln>
          <a:effectLst>
            <a:outerShdw sx="100000" sy="100000" kx="0" ky="0" algn="b" rotWithShape="0" blurRad="25400" dist="38100" dir="2700000">
              <a:srgbClr val="000000">
                <a:alpha val="64999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600">
                <a:solidFill>
                  <a:srgbClr val="FFFFFF"/>
                </a:solidFill>
              </a:defRPr>
            </a:pPr>
          </a:p>
        </p:txBody>
      </p:sp>
      <p:sp>
        <p:nvSpPr>
          <p:cNvPr id="133" name="Rounded Rectangle"/>
          <p:cNvSpPr/>
          <p:nvPr/>
        </p:nvSpPr>
        <p:spPr>
          <a:xfrm>
            <a:off x="7008330" y="5623983"/>
            <a:ext cx="1482777" cy="1270002"/>
          </a:xfrm>
          <a:prstGeom prst="roundRect">
            <a:avLst>
              <a:gd name="adj" fmla="val 15000"/>
            </a:avLst>
          </a:prstGeom>
          <a:ln w="25400">
            <a:solidFill>
              <a:srgbClr val="ACA6A4"/>
            </a:solidFill>
            <a:miter lim="400000"/>
          </a:ln>
          <a:effectLst>
            <a:outerShdw sx="100000" sy="100000" kx="0" ky="0" algn="b" rotWithShape="0" blurRad="25400" dist="38100" dir="2700000">
              <a:srgbClr val="000000">
                <a:alpha val="64999"/>
              </a:srgbClr>
            </a:outerShdw>
          </a:effectLst>
        </p:spPr>
        <p:txBody>
          <a:bodyPr lIns="50800" tIns="50800" rIns="50800" bIns="50800" anchor="ctr"/>
          <a:lstStyle/>
          <a:p>
            <a:pPr algn="l">
              <a:defRPr>
                <a:solidFill>
                  <a:srgbClr val="73BFFF"/>
                </a:solidFill>
              </a:defRPr>
            </a:pPr>
          </a:p>
        </p:txBody>
      </p:sp>
      <p:sp>
        <p:nvSpPr>
          <p:cNvPr id="134" name="Rounded Rectangle"/>
          <p:cNvSpPr/>
          <p:nvPr/>
        </p:nvSpPr>
        <p:spPr>
          <a:xfrm>
            <a:off x="9230438" y="5623983"/>
            <a:ext cx="1482777" cy="1270002"/>
          </a:xfrm>
          <a:prstGeom prst="roundRect">
            <a:avLst>
              <a:gd name="adj" fmla="val 15000"/>
            </a:avLst>
          </a:prstGeom>
          <a:ln w="25400">
            <a:solidFill>
              <a:srgbClr val="ACA6A4"/>
            </a:solidFill>
            <a:miter lim="400000"/>
          </a:ln>
          <a:effectLst>
            <a:outerShdw sx="100000" sy="100000" kx="0" ky="0" algn="b" rotWithShape="0" blurRad="25400" dist="38100" dir="2700000">
              <a:srgbClr val="000000">
                <a:alpha val="64999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600">
                <a:solidFill>
                  <a:srgbClr val="FFFFFF"/>
                </a:solidFill>
              </a:defRPr>
            </a:pPr>
          </a:p>
        </p:txBody>
      </p:sp>
      <p:sp>
        <p:nvSpPr>
          <p:cNvPr id="135" name="Rounded Rectangle"/>
          <p:cNvSpPr/>
          <p:nvPr/>
        </p:nvSpPr>
        <p:spPr>
          <a:xfrm>
            <a:off x="676761" y="8102599"/>
            <a:ext cx="1482776" cy="1270002"/>
          </a:xfrm>
          <a:prstGeom prst="roundRect">
            <a:avLst>
              <a:gd name="adj" fmla="val 15000"/>
            </a:avLst>
          </a:prstGeom>
          <a:ln w="25400">
            <a:solidFill>
              <a:srgbClr val="ACA6A4"/>
            </a:solidFill>
            <a:miter lim="400000"/>
          </a:ln>
          <a:effectLst>
            <a:outerShdw sx="100000" sy="100000" kx="0" ky="0" algn="b" rotWithShape="0" blurRad="25400" dist="38100" dir="2700000">
              <a:srgbClr val="000000">
                <a:alpha val="64999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600">
                <a:solidFill>
                  <a:srgbClr val="FFFFFF"/>
                </a:solidFill>
              </a:defRPr>
            </a:pPr>
          </a:p>
        </p:txBody>
      </p:sp>
      <p:sp>
        <p:nvSpPr>
          <p:cNvPr id="136" name="Rounded Rectangle"/>
          <p:cNvSpPr/>
          <p:nvPr/>
        </p:nvSpPr>
        <p:spPr>
          <a:xfrm>
            <a:off x="4889830" y="3232701"/>
            <a:ext cx="1482776" cy="1270002"/>
          </a:xfrm>
          <a:prstGeom prst="roundRect">
            <a:avLst>
              <a:gd name="adj" fmla="val 15000"/>
            </a:avLst>
          </a:prstGeom>
          <a:ln w="25400">
            <a:solidFill>
              <a:srgbClr val="ACA6A4"/>
            </a:solidFill>
            <a:miter lim="400000"/>
          </a:ln>
          <a:effectLst>
            <a:outerShdw sx="100000" sy="100000" kx="0" ky="0" algn="b" rotWithShape="0" blurRad="25400" dist="38100" dir="2700000">
              <a:srgbClr val="000000">
                <a:alpha val="64999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600">
                <a:solidFill>
                  <a:srgbClr val="FFFFFF"/>
                </a:solidFill>
              </a:defRPr>
            </a:pPr>
          </a:p>
        </p:txBody>
      </p:sp>
      <p:sp>
        <p:nvSpPr>
          <p:cNvPr id="137" name="Rounded Rectangle"/>
          <p:cNvSpPr/>
          <p:nvPr/>
        </p:nvSpPr>
        <p:spPr>
          <a:xfrm>
            <a:off x="9102900" y="3232701"/>
            <a:ext cx="1482777" cy="1270002"/>
          </a:xfrm>
          <a:prstGeom prst="roundRect">
            <a:avLst>
              <a:gd name="adj" fmla="val 15000"/>
            </a:avLst>
          </a:prstGeom>
          <a:ln w="25400">
            <a:solidFill>
              <a:srgbClr val="ACA6A4"/>
            </a:solidFill>
            <a:miter lim="400000"/>
          </a:ln>
          <a:effectLst>
            <a:outerShdw sx="100000" sy="100000" kx="0" ky="0" algn="b" rotWithShape="0" blurRad="25400" dist="38100" dir="2700000">
              <a:srgbClr val="000000">
                <a:alpha val="64999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600">
                <a:solidFill>
                  <a:srgbClr val="FFFFFF"/>
                </a:solidFill>
              </a:defRPr>
            </a:pPr>
          </a:p>
        </p:txBody>
      </p:sp>
      <p:sp>
        <p:nvSpPr>
          <p:cNvPr id="138" name="Rounded Rectangle"/>
          <p:cNvSpPr/>
          <p:nvPr/>
        </p:nvSpPr>
        <p:spPr>
          <a:xfrm>
            <a:off x="10162602" y="8102599"/>
            <a:ext cx="1482777" cy="1270002"/>
          </a:xfrm>
          <a:prstGeom prst="roundRect">
            <a:avLst>
              <a:gd name="adj" fmla="val 15000"/>
            </a:avLst>
          </a:prstGeom>
          <a:ln w="25400">
            <a:solidFill>
              <a:srgbClr val="ACA6A4"/>
            </a:solidFill>
            <a:miter lim="400000"/>
          </a:ln>
          <a:effectLst>
            <a:outerShdw sx="100000" sy="100000" kx="0" ky="0" algn="b" rotWithShape="0" blurRad="25400" dist="38100" dir="2700000">
              <a:srgbClr val="000000">
                <a:alpha val="64999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600">
                <a:solidFill>
                  <a:srgbClr val="FFFFFF"/>
                </a:solidFill>
              </a:defRPr>
            </a:pPr>
          </a:p>
        </p:txBody>
      </p:sp>
      <p:sp>
        <p:nvSpPr>
          <p:cNvPr id="139" name="Rounded Rectangle"/>
          <p:cNvSpPr/>
          <p:nvPr/>
        </p:nvSpPr>
        <p:spPr>
          <a:xfrm>
            <a:off x="11250962" y="5623983"/>
            <a:ext cx="1482777" cy="1270002"/>
          </a:xfrm>
          <a:prstGeom prst="roundRect">
            <a:avLst>
              <a:gd name="adj" fmla="val 15000"/>
            </a:avLst>
          </a:prstGeom>
          <a:ln w="25400">
            <a:solidFill>
              <a:srgbClr val="ACA6A4"/>
            </a:solidFill>
            <a:miter lim="400000"/>
          </a:ln>
          <a:effectLst>
            <a:outerShdw sx="100000" sy="100000" kx="0" ky="0" algn="b" rotWithShape="0" blurRad="25400" dist="38100" dir="2700000">
              <a:srgbClr val="000000">
                <a:alpha val="64999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600">
                <a:solidFill>
                  <a:srgbClr val="FFFFFF"/>
                </a:solidFill>
              </a:defRPr>
            </a:pPr>
          </a:p>
        </p:txBody>
      </p:sp>
      <p:sp>
        <p:nvSpPr>
          <p:cNvPr id="140" name="Corpus"/>
          <p:cNvSpPr txBox="1"/>
          <p:nvPr/>
        </p:nvSpPr>
        <p:spPr>
          <a:xfrm>
            <a:off x="999010" y="5774016"/>
            <a:ext cx="838277" cy="374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r>
              <a:t>Corpus</a:t>
            </a:r>
          </a:p>
        </p:txBody>
      </p:sp>
      <p:sp>
        <p:nvSpPr>
          <p:cNvPr id="141" name="Retrieve from Lexis Nexis"/>
          <p:cNvSpPr txBox="1"/>
          <p:nvPr/>
        </p:nvSpPr>
        <p:spPr>
          <a:xfrm>
            <a:off x="753978" y="6228889"/>
            <a:ext cx="1328342" cy="553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Retrieve from Lexis Nexis</a:t>
            </a:r>
          </a:p>
        </p:txBody>
      </p:sp>
      <p:sp>
        <p:nvSpPr>
          <p:cNvPr id="142" name="Preprocessing"/>
          <p:cNvSpPr txBox="1"/>
          <p:nvPr/>
        </p:nvSpPr>
        <p:spPr>
          <a:xfrm>
            <a:off x="2727559" y="5761683"/>
            <a:ext cx="1613150" cy="399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Preprocessing</a:t>
            </a:r>
            <a:r>
              <a:rPr sz="2000"/>
              <a:t> </a:t>
            </a:r>
          </a:p>
        </p:txBody>
      </p:sp>
      <p:sp>
        <p:nvSpPr>
          <p:cNvPr id="143" name="Cleaning…"/>
          <p:cNvSpPr txBox="1"/>
          <p:nvPr/>
        </p:nvSpPr>
        <p:spPr>
          <a:xfrm>
            <a:off x="2727559" y="6308106"/>
            <a:ext cx="1613150" cy="1239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500">
                <a:solidFill>
                  <a:srgbClr val="FFFFFF"/>
                </a:solidFill>
              </a:defRPr>
            </a:pPr>
            <a:r>
              <a:t>Cleaning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Tokenization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Lemmatization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Removal of words</a:t>
            </a:r>
          </a:p>
        </p:txBody>
      </p:sp>
      <p:sp>
        <p:nvSpPr>
          <p:cNvPr id="144" name="Topic Modeling"/>
          <p:cNvSpPr txBox="1"/>
          <p:nvPr/>
        </p:nvSpPr>
        <p:spPr>
          <a:xfrm>
            <a:off x="4832260" y="5774016"/>
            <a:ext cx="1597915" cy="374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r>
              <a:t>Topic Modeling</a:t>
            </a:r>
          </a:p>
        </p:txBody>
      </p:sp>
      <p:sp>
        <p:nvSpPr>
          <p:cNvPr id="145" name="LDA"/>
          <p:cNvSpPr txBox="1"/>
          <p:nvPr/>
        </p:nvSpPr>
        <p:spPr>
          <a:xfrm>
            <a:off x="5416564" y="6343189"/>
            <a:ext cx="467107" cy="3246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LDA</a:t>
            </a:r>
          </a:p>
        </p:txBody>
      </p:sp>
      <p:sp>
        <p:nvSpPr>
          <p:cNvPr id="146" name="Sentiment Analysis"/>
          <p:cNvSpPr txBox="1"/>
          <p:nvPr/>
        </p:nvSpPr>
        <p:spPr>
          <a:xfrm>
            <a:off x="2700510" y="8091512"/>
            <a:ext cx="1613149" cy="653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r>
              <a:t>Sentiment Analysis</a:t>
            </a:r>
          </a:p>
        </p:txBody>
      </p:sp>
      <p:sp>
        <p:nvSpPr>
          <p:cNvPr id="147" name="Negation handling"/>
          <p:cNvSpPr txBox="1"/>
          <p:nvPr/>
        </p:nvSpPr>
        <p:spPr>
          <a:xfrm>
            <a:off x="2752997" y="8766867"/>
            <a:ext cx="1508177" cy="553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Negation handling</a:t>
            </a:r>
          </a:p>
        </p:txBody>
      </p:sp>
      <p:sp>
        <p:nvSpPr>
          <p:cNvPr id="148" name="Aspect Based Sentiment Analysis"/>
          <p:cNvSpPr txBox="1"/>
          <p:nvPr/>
        </p:nvSpPr>
        <p:spPr>
          <a:xfrm>
            <a:off x="9977556" y="8271015"/>
            <a:ext cx="1852871" cy="9331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r>
              <a:t>Aspect Based Sentiment Analysis</a:t>
            </a:r>
          </a:p>
        </p:txBody>
      </p:sp>
      <p:sp>
        <p:nvSpPr>
          <p:cNvPr id="149" name="Creation of Feature Vectors"/>
          <p:cNvSpPr txBox="1"/>
          <p:nvPr/>
        </p:nvSpPr>
        <p:spPr>
          <a:xfrm>
            <a:off x="6943143" y="5792398"/>
            <a:ext cx="1613149" cy="9331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r>
              <a:t>Creation of Feature Vectors</a:t>
            </a:r>
          </a:p>
        </p:txBody>
      </p:sp>
      <p:sp>
        <p:nvSpPr>
          <p:cNvPr id="150" name="Clustering"/>
          <p:cNvSpPr txBox="1"/>
          <p:nvPr/>
        </p:nvSpPr>
        <p:spPr>
          <a:xfrm>
            <a:off x="9421470" y="5774016"/>
            <a:ext cx="1100710" cy="374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r>
              <a:t>Clustering</a:t>
            </a:r>
          </a:p>
        </p:txBody>
      </p:sp>
      <p:sp>
        <p:nvSpPr>
          <p:cNvPr id="151" name="K-means"/>
          <p:cNvSpPr txBox="1"/>
          <p:nvPr/>
        </p:nvSpPr>
        <p:spPr>
          <a:xfrm>
            <a:off x="9516054" y="6343189"/>
            <a:ext cx="911543" cy="3246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K-means </a:t>
            </a:r>
          </a:p>
        </p:txBody>
      </p:sp>
      <p:sp>
        <p:nvSpPr>
          <p:cNvPr id="152" name="Manual Topic Extraction"/>
          <p:cNvSpPr txBox="1"/>
          <p:nvPr/>
        </p:nvSpPr>
        <p:spPr>
          <a:xfrm>
            <a:off x="4824643" y="3540818"/>
            <a:ext cx="1613150" cy="653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r>
              <a:t>Manual Topic Extraction</a:t>
            </a:r>
          </a:p>
        </p:txBody>
      </p:sp>
      <p:sp>
        <p:nvSpPr>
          <p:cNvPr id="153" name="Manual Grouping of Topics"/>
          <p:cNvSpPr txBox="1"/>
          <p:nvPr/>
        </p:nvSpPr>
        <p:spPr>
          <a:xfrm>
            <a:off x="8970340" y="3401118"/>
            <a:ext cx="1747897" cy="9331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r>
              <a:t>Manual Grouping of Topics</a:t>
            </a:r>
          </a:p>
        </p:txBody>
      </p:sp>
      <p:sp>
        <p:nvSpPr>
          <p:cNvPr id="154" name="Manual Annotation with Sentiment"/>
          <p:cNvSpPr txBox="1"/>
          <p:nvPr/>
        </p:nvSpPr>
        <p:spPr>
          <a:xfrm>
            <a:off x="611574" y="8271015"/>
            <a:ext cx="1613150" cy="9331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r>
              <a:t>Manual Annotation with Sentiment</a:t>
            </a:r>
          </a:p>
        </p:txBody>
      </p:sp>
      <p:sp>
        <p:nvSpPr>
          <p:cNvPr id="155" name="Interpretation of Results"/>
          <p:cNvSpPr txBox="1"/>
          <p:nvPr/>
        </p:nvSpPr>
        <p:spPr>
          <a:xfrm>
            <a:off x="11245019" y="5932098"/>
            <a:ext cx="1494665" cy="653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r>
              <a:t>Interpretation of Results</a:t>
            </a:r>
          </a:p>
        </p:txBody>
      </p:sp>
      <p:sp>
        <p:nvSpPr>
          <p:cNvPr id="156" name="Line"/>
          <p:cNvSpPr/>
          <p:nvPr/>
        </p:nvSpPr>
        <p:spPr>
          <a:xfrm>
            <a:off x="10794502" y="6258982"/>
            <a:ext cx="375174" cy="2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7" name="Line"/>
          <p:cNvSpPr/>
          <p:nvPr/>
        </p:nvSpPr>
        <p:spPr>
          <a:xfrm>
            <a:off x="2230072" y="6258982"/>
            <a:ext cx="375174" cy="2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8" name="Line"/>
          <p:cNvSpPr/>
          <p:nvPr/>
        </p:nvSpPr>
        <p:spPr>
          <a:xfrm>
            <a:off x="4370104" y="6258982"/>
            <a:ext cx="375173" cy="2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9" name="Line"/>
          <p:cNvSpPr/>
          <p:nvPr/>
        </p:nvSpPr>
        <p:spPr>
          <a:xfrm>
            <a:off x="6502882" y="6258982"/>
            <a:ext cx="375173" cy="2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0" name="Line"/>
          <p:cNvSpPr/>
          <p:nvPr/>
        </p:nvSpPr>
        <p:spPr>
          <a:xfrm>
            <a:off x="8621382" y="6258982"/>
            <a:ext cx="375173" cy="2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1" name="Line"/>
          <p:cNvSpPr/>
          <p:nvPr/>
        </p:nvSpPr>
        <p:spPr>
          <a:xfrm>
            <a:off x="4956445" y="8737600"/>
            <a:ext cx="4498186" cy="0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2" name="Line"/>
          <p:cNvSpPr/>
          <p:nvPr/>
        </p:nvSpPr>
        <p:spPr>
          <a:xfrm flipH="1" flipV="1">
            <a:off x="5738424" y="4736458"/>
            <a:ext cx="2" cy="653771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3" name="Line"/>
          <p:cNvSpPr/>
          <p:nvPr/>
        </p:nvSpPr>
        <p:spPr>
          <a:xfrm flipV="1">
            <a:off x="10092948" y="4689790"/>
            <a:ext cx="2" cy="653771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4" name="Line"/>
          <p:cNvSpPr/>
          <p:nvPr/>
        </p:nvSpPr>
        <p:spPr>
          <a:xfrm>
            <a:off x="5448936" y="4740036"/>
            <a:ext cx="2" cy="646613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5" name="Line"/>
          <p:cNvSpPr/>
          <p:nvPr/>
        </p:nvSpPr>
        <p:spPr>
          <a:xfrm>
            <a:off x="9688654" y="4689790"/>
            <a:ext cx="2" cy="653771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6" name="Line"/>
          <p:cNvSpPr/>
          <p:nvPr/>
        </p:nvSpPr>
        <p:spPr>
          <a:xfrm>
            <a:off x="6837561" y="3867701"/>
            <a:ext cx="1852870" cy="2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7" name="Line"/>
          <p:cNvSpPr/>
          <p:nvPr/>
        </p:nvSpPr>
        <p:spPr>
          <a:xfrm flipH="1">
            <a:off x="1416842" y="7003408"/>
            <a:ext cx="3" cy="989767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cxnSp>
        <p:nvCxnSpPr>
          <p:cNvPr id="168" name="Connection Line"/>
          <p:cNvCxnSpPr>
            <a:stCxn id="129" idx="0"/>
            <a:endCxn id="136" idx="0"/>
          </p:cNvCxnSpPr>
          <p:nvPr/>
        </p:nvCxnSpPr>
        <p:spPr>
          <a:xfrm flipV="1">
            <a:off x="1418148" y="3867702"/>
            <a:ext cx="4213071" cy="2391282"/>
          </a:xfrm>
          <a:prstGeom prst="straightConnector1">
            <a:avLst/>
          </a:prstGeom>
          <a:ln w="12700">
            <a:solidFill>
              <a:srgbClr val="FFFFFF"/>
            </a:solidFill>
            <a:miter lim="400000"/>
          </a:ln>
        </p:spPr>
      </p:cxnSp>
      <p:sp>
        <p:nvSpPr>
          <p:cNvPr id="169" name="Line"/>
          <p:cNvSpPr/>
          <p:nvPr/>
        </p:nvSpPr>
        <p:spPr>
          <a:xfrm>
            <a:off x="5615625" y="7020523"/>
            <a:ext cx="3852510" cy="1499535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0" name="Line"/>
          <p:cNvSpPr/>
          <p:nvPr/>
        </p:nvSpPr>
        <p:spPr>
          <a:xfrm>
            <a:off x="2268831" y="8737599"/>
            <a:ext cx="467108" cy="2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1" name="Line"/>
          <p:cNvSpPr/>
          <p:nvPr/>
        </p:nvSpPr>
        <p:spPr>
          <a:xfrm flipH="1">
            <a:off x="2268831" y="9043505"/>
            <a:ext cx="467108" cy="2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2" name="Line"/>
          <p:cNvSpPr/>
          <p:nvPr/>
        </p:nvSpPr>
        <p:spPr>
          <a:xfrm>
            <a:off x="90040" y="6258982"/>
            <a:ext cx="375174" cy="2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3" name="Slide Number"/>
          <p:cNvSpPr txBox="1"/>
          <p:nvPr>
            <p:ph type="sldNum" sz="quarter" idx="2"/>
          </p:nvPr>
        </p:nvSpPr>
        <p:spPr>
          <a:xfrm>
            <a:off x="12635076" y="9311677"/>
            <a:ext cx="213158" cy="31234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ip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Pipeline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7503" y="3129209"/>
            <a:ext cx="11609794" cy="5935589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Oriented torwards Burscher et  al. (2016)"/>
          <p:cNvSpPr txBox="1"/>
          <p:nvPr/>
        </p:nvSpPr>
        <p:spPr>
          <a:xfrm>
            <a:off x="6852814" y="2650438"/>
            <a:ext cx="6123306" cy="47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44500" indent="-444500" algn="r">
              <a:spcBef>
                <a:spcPts val="3600"/>
              </a:spcBef>
              <a:buSzPct val="30000"/>
              <a:buBlip>
                <a:blip r:embed="rId3"/>
              </a:buBlip>
              <a:defRPr sz="2500">
                <a:solidFill>
                  <a:srgbClr val="FFFFFF"/>
                </a:solidFill>
              </a:defRPr>
            </a:lvl1pPr>
          </a:lstStyle>
          <a:p>
            <a:pPr/>
            <a:r>
              <a:t>Oriented torwards Burscher et  al. (2016)</a:t>
            </a:r>
          </a:p>
        </p:txBody>
      </p:sp>
      <p:sp>
        <p:nvSpPr>
          <p:cNvPr id="178" name="Slide Number"/>
          <p:cNvSpPr txBox="1"/>
          <p:nvPr>
            <p:ph type="sldNum" sz="quarter" idx="2"/>
          </p:nvPr>
        </p:nvSpPr>
        <p:spPr>
          <a:xfrm>
            <a:off x="12635078" y="9311678"/>
            <a:ext cx="213158" cy="31234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What we still need to d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What we still need to do</a:t>
            </a:r>
          </a:p>
        </p:txBody>
      </p:sp>
      <p:sp>
        <p:nvSpPr>
          <p:cNvPr id="181" name="Manual extraction of topics and group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Manual extraction of topics and grouping</a:t>
            </a:r>
          </a:p>
          <a:p>
            <a:pPr>
              <a:buBlip>
                <a:blip r:embed="rId2"/>
              </a:buBlip>
            </a:pPr>
            <a:r>
              <a:t>Comparing manual evaluation with automatic results</a:t>
            </a:r>
          </a:p>
          <a:p>
            <a:pPr>
              <a:buBlip>
                <a:blip r:embed="rId2"/>
              </a:buBlip>
            </a:pPr>
            <a:r>
              <a:t>Implement aspect-based sentiment analysis </a:t>
            </a:r>
          </a:p>
          <a:p>
            <a:pPr>
              <a:buBlip>
                <a:blip r:embed="rId2"/>
              </a:buBlip>
            </a:pPr>
            <a:r>
              <a:t>Maybe try out other cluster and topic modelling methods</a:t>
            </a:r>
          </a:p>
        </p:txBody>
      </p:sp>
      <p:sp>
        <p:nvSpPr>
          <p:cNvPr id="182" name="Slide Number"/>
          <p:cNvSpPr txBox="1"/>
          <p:nvPr>
            <p:ph type="sldNum" sz="quarter" idx="2"/>
          </p:nvPr>
        </p:nvSpPr>
        <p:spPr>
          <a:xfrm>
            <a:off x="12635076" y="9311677"/>
            <a:ext cx="213158" cy="31234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023100" y="2565400"/>
            <a:ext cx="5397500" cy="6121400"/>
          </a:xfrm>
          <a:prstGeom prst="rect">
            <a:avLst/>
          </a:prstGeom>
        </p:spPr>
      </p:pic>
      <p:sp>
        <p:nvSpPr>
          <p:cNvPr id="185" name="Initial Resul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Initial Results</a:t>
            </a:r>
          </a:p>
        </p:txBody>
      </p:sp>
      <p:sp>
        <p:nvSpPr>
          <p:cNvPr id="186" name="No meaningful difference between article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No meaningful difference between articles</a:t>
            </a:r>
          </a:p>
          <a:p>
            <a:pPr>
              <a:buBlip>
                <a:blip r:embed="rId3"/>
              </a:buBlip>
            </a:pPr>
            <a:r>
              <a:t>Different corpus or preprocessing?</a:t>
            </a:r>
          </a:p>
        </p:txBody>
      </p:sp>
      <p:sp>
        <p:nvSpPr>
          <p:cNvPr id="187" name="Slide Number"/>
          <p:cNvSpPr txBox="1"/>
          <p:nvPr>
            <p:ph type="sldNum" sz="quarter" idx="2"/>
          </p:nvPr>
        </p:nvSpPr>
        <p:spPr>
          <a:xfrm>
            <a:off x="12635076" y="9311677"/>
            <a:ext cx="213158" cy="31234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Automatic political stance detec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Automatic political stance detection </a:t>
            </a:r>
          </a:p>
        </p:txBody>
      </p:sp>
      <p:sp>
        <p:nvSpPr>
          <p:cNvPr id="190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Slide Number"/>
          <p:cNvSpPr txBox="1"/>
          <p:nvPr>
            <p:ph type="sldNum" sz="quarter" idx="2"/>
          </p:nvPr>
        </p:nvSpPr>
        <p:spPr>
          <a:xfrm>
            <a:off x="12635076" y="9311677"/>
            <a:ext cx="213158" cy="31234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  <p:sp>
        <p:nvSpPr>
          <p:cNvPr id="192" name="Thumbs Up"/>
          <p:cNvSpPr/>
          <p:nvPr/>
        </p:nvSpPr>
        <p:spPr>
          <a:xfrm>
            <a:off x="5897829" y="4988731"/>
            <a:ext cx="1209132" cy="1325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30" h="21599" fill="norm" stroke="1" extrusionOk="0">
                <a:moveTo>
                  <a:pt x="8533" y="0"/>
                </a:moveTo>
                <a:cubicBezTo>
                  <a:pt x="8363" y="1"/>
                  <a:pt x="8192" y="58"/>
                  <a:pt x="8054" y="179"/>
                </a:cubicBezTo>
                <a:cubicBezTo>
                  <a:pt x="7531" y="638"/>
                  <a:pt x="6970" y="1441"/>
                  <a:pt x="7087" y="2734"/>
                </a:cubicBezTo>
                <a:cubicBezTo>
                  <a:pt x="7292" y="4997"/>
                  <a:pt x="9344" y="5714"/>
                  <a:pt x="7908" y="8149"/>
                </a:cubicBezTo>
                <a:cubicBezTo>
                  <a:pt x="7908" y="8149"/>
                  <a:pt x="6742" y="8020"/>
                  <a:pt x="4459" y="8430"/>
                </a:cubicBezTo>
                <a:cubicBezTo>
                  <a:pt x="2536" y="8776"/>
                  <a:pt x="1728" y="8552"/>
                  <a:pt x="884" y="8969"/>
                </a:cubicBezTo>
                <a:cubicBezTo>
                  <a:pt x="-570" y="9687"/>
                  <a:pt x="-101" y="11442"/>
                  <a:pt x="1349" y="12003"/>
                </a:cubicBezTo>
                <a:cubicBezTo>
                  <a:pt x="110" y="12750"/>
                  <a:pt x="-255" y="14477"/>
                  <a:pt x="1873" y="15239"/>
                </a:cubicBezTo>
                <a:cubicBezTo>
                  <a:pt x="682" y="16392"/>
                  <a:pt x="668" y="17858"/>
                  <a:pt x="2539" y="18352"/>
                </a:cubicBezTo>
                <a:cubicBezTo>
                  <a:pt x="1295" y="19566"/>
                  <a:pt x="2436" y="21027"/>
                  <a:pt x="3759" y="21027"/>
                </a:cubicBezTo>
                <a:cubicBezTo>
                  <a:pt x="13755" y="21027"/>
                  <a:pt x="12101" y="20342"/>
                  <a:pt x="15234" y="20342"/>
                </a:cubicBezTo>
                <a:cubicBezTo>
                  <a:pt x="18665" y="20342"/>
                  <a:pt x="21030" y="21599"/>
                  <a:pt x="21030" y="21599"/>
                </a:cubicBezTo>
                <a:lnTo>
                  <a:pt x="21030" y="11829"/>
                </a:lnTo>
                <a:cubicBezTo>
                  <a:pt x="21030" y="11829"/>
                  <a:pt x="18103" y="11058"/>
                  <a:pt x="16154" y="10113"/>
                </a:cubicBezTo>
                <a:cubicBezTo>
                  <a:pt x="15350" y="9722"/>
                  <a:pt x="14504" y="9210"/>
                  <a:pt x="13676" y="6613"/>
                </a:cubicBezTo>
                <a:cubicBezTo>
                  <a:pt x="12912" y="4218"/>
                  <a:pt x="11140" y="3961"/>
                  <a:pt x="10515" y="2980"/>
                </a:cubicBezTo>
                <a:cubicBezTo>
                  <a:pt x="10128" y="2452"/>
                  <a:pt x="9578" y="1231"/>
                  <a:pt x="9220" y="425"/>
                </a:cubicBezTo>
                <a:cubicBezTo>
                  <a:pt x="9099" y="153"/>
                  <a:pt x="8817" y="-1"/>
                  <a:pt x="8533" y="0"/>
                </a:cubicBezTo>
                <a:close/>
              </a:path>
            </a:pathLst>
          </a:cu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6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Referen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References</a:t>
            </a:r>
          </a:p>
        </p:txBody>
      </p:sp>
      <p:sp>
        <p:nvSpPr>
          <p:cNvPr id="195" name="Burscher, B., Vliegenthart, R. and Vreese, C.H.D., 2016. Frames Beyond words: applying cluster and sentiment analysis to news coverage of the nuclear power issue. Social Science Computer Review, Vol. 34(5), pp.530-545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just" defTabSz="361188">
              <a:lnSpc>
                <a:spcPts val="3700"/>
              </a:lnSpc>
              <a:spcBef>
                <a:spcPts val="900"/>
              </a:spcBef>
              <a:buSzTx/>
              <a:buNone/>
              <a:defRPr sz="1975"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Burscher, B., Vliegenthart, R. and Vreese, C.H.D., 2016. Frames Beyond words: applying cluster and sentiment analysis to news coverage of the nuclear power issue. Social Science Computer Review, Vol. 34(5), pp.530-545. </a:t>
            </a:r>
            <a:endParaRPr>
              <a:latin typeface="Times"/>
              <a:ea typeface="Times"/>
              <a:cs typeface="Times"/>
              <a:sym typeface="Times"/>
            </a:endParaRPr>
          </a:p>
          <a:p>
            <a:pPr marL="0" indent="0" algn="just" defTabSz="361188">
              <a:lnSpc>
                <a:spcPts val="3700"/>
              </a:lnSpc>
              <a:spcBef>
                <a:spcPts val="900"/>
              </a:spcBef>
              <a:buSzTx/>
              <a:buNone/>
              <a:defRPr sz="1975"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>
              <a:latin typeface="Times"/>
              <a:ea typeface="Times"/>
              <a:cs typeface="Times"/>
              <a:sym typeface="Times"/>
            </a:endParaRPr>
          </a:p>
          <a:p>
            <a:pPr marL="0" indent="0" algn="just" defTabSz="361188">
              <a:lnSpc>
                <a:spcPts val="3700"/>
              </a:lnSpc>
              <a:spcBef>
                <a:spcPts val="900"/>
              </a:spcBef>
              <a:buSzTx/>
              <a:buNone/>
              <a:defRPr sz="1975"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Hutto, C.J. &amp; Gilbert, E.E., 2014. VADER: A Parsimonious Rule-based Model for Sentiment Analysis of Social Media Text. Eighth International Conference on Weblogs and Social Media (ICWSM-14). Ann Arbor, MI, June 2014. </a:t>
            </a:r>
          </a:p>
          <a:p>
            <a:pPr marL="0" indent="0" algn="just" defTabSz="361188">
              <a:lnSpc>
                <a:spcPts val="3700"/>
              </a:lnSpc>
              <a:spcBef>
                <a:spcPts val="900"/>
              </a:spcBef>
              <a:buSzTx/>
              <a:buNone/>
              <a:defRPr sz="1975"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marL="0" indent="0" algn="just" defTabSz="361188">
              <a:lnSpc>
                <a:spcPts val="3700"/>
              </a:lnSpc>
              <a:spcBef>
                <a:spcPts val="900"/>
              </a:spcBef>
              <a:buSzTx/>
              <a:buNone/>
              <a:defRPr sz="1975"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Karypis, G., Kumar, V., &amp; Steinbach, M. (2000). A Comparison of Document Clustering Techniques. Proceedings of the KDD Workshop on Text Mining, 2000.</a:t>
            </a:r>
            <a:endParaRPr sz="948">
              <a:latin typeface="Times"/>
              <a:ea typeface="Times"/>
              <a:cs typeface="Times"/>
              <a:sym typeface="Times"/>
            </a:endParaRPr>
          </a:p>
          <a:p>
            <a:pPr marL="0" indent="0" algn="just" defTabSz="361188">
              <a:lnSpc>
                <a:spcPts val="2900"/>
              </a:lnSpc>
              <a:spcBef>
                <a:spcPts val="900"/>
              </a:spcBef>
              <a:buSzTx/>
              <a:buNone/>
              <a:defRPr sz="1264"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>
              <a:latin typeface="Times"/>
              <a:ea typeface="Times"/>
              <a:cs typeface="Times"/>
              <a:sym typeface="Times"/>
            </a:endParaRPr>
          </a:p>
          <a:p>
            <a:pPr marL="0" indent="0" algn="just" defTabSz="361188">
              <a:lnSpc>
                <a:spcPts val="3300"/>
              </a:lnSpc>
              <a:spcBef>
                <a:spcPts val="900"/>
              </a:spcBef>
              <a:buSzTx/>
              <a:buNone/>
              <a:defRPr sz="1580"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>
              <a:latin typeface="Times"/>
              <a:ea typeface="Times"/>
              <a:cs typeface="Times"/>
              <a:sym typeface="Times"/>
            </a:endParaRPr>
          </a:p>
          <a:p>
            <a:pPr marL="0" indent="0" algn="just" defTabSz="361188">
              <a:lnSpc>
                <a:spcPts val="3300"/>
              </a:lnSpc>
              <a:spcBef>
                <a:spcPts val="900"/>
              </a:spcBef>
              <a:buSzTx/>
              <a:buNone/>
              <a:defRPr sz="1580"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>
              <a:latin typeface="Times"/>
              <a:ea typeface="Times"/>
              <a:cs typeface="Times"/>
              <a:sym typeface="Times"/>
            </a:endParaRPr>
          </a:p>
          <a:p>
            <a:pPr marL="0" indent="0" algn="just" defTabSz="361188">
              <a:lnSpc>
                <a:spcPts val="3300"/>
              </a:lnSpc>
              <a:spcBef>
                <a:spcPts val="900"/>
              </a:spcBef>
              <a:buSzTx/>
              <a:buNone/>
              <a:defRPr sz="1580"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>
              <a:latin typeface="Times"/>
              <a:ea typeface="Times"/>
              <a:cs typeface="Times"/>
              <a:sym typeface="Times"/>
            </a:endParaRPr>
          </a:p>
          <a:p>
            <a:pPr marL="0" indent="0" algn="just" defTabSz="361188">
              <a:lnSpc>
                <a:spcPts val="3300"/>
              </a:lnSpc>
              <a:spcBef>
                <a:spcPts val="900"/>
              </a:spcBef>
              <a:buSzTx/>
              <a:buNone/>
              <a:defRPr sz="1580"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>
              <a:latin typeface="Times"/>
              <a:ea typeface="Times"/>
              <a:cs typeface="Times"/>
              <a:sym typeface="Times"/>
            </a:endParaRPr>
          </a:p>
          <a:p>
            <a:pPr marL="0" indent="0" algn="just" defTabSz="361188">
              <a:lnSpc>
                <a:spcPts val="3300"/>
              </a:lnSpc>
              <a:spcBef>
                <a:spcPts val="900"/>
              </a:spcBef>
              <a:buSzTx/>
              <a:buNone/>
              <a:defRPr sz="1580"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96" name="Slide Number"/>
          <p:cNvSpPr txBox="1"/>
          <p:nvPr>
            <p:ph type="sldNum" sz="quarter" idx="2"/>
          </p:nvPr>
        </p:nvSpPr>
        <p:spPr>
          <a:xfrm>
            <a:off x="12635078" y="9311678"/>
            <a:ext cx="213158" cy="31234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FFFFFF"/>
      </a:dk1>
      <a:lt1>
        <a:srgbClr val="BC00FF"/>
      </a:lt1>
      <a:dk2>
        <a:srgbClr val="A7A7A7"/>
      </a:dk2>
      <a:lt2>
        <a:srgbClr val="535353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BC00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BC00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BC00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BC00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